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3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51435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829" autoAdjust="0"/>
    <p:restoredTop sz="94610"/>
  </p:normalViewPr>
  <p:slideViewPr>
    <p:cSldViewPr snapToGrid="0" snapToObjects="1">
      <p:cViewPr>
        <p:scale>
          <a:sx n="100" d="100"/>
          <a:sy n="100" d="100"/>
        </p:scale>
        <p:origin x="168" y="22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024939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1" y="0"/>
            <a:ext cx="1728788" cy="51435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407319" y="841772"/>
            <a:ext cx="6593681" cy="179070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07319" y="2701528"/>
            <a:ext cx="6593681" cy="1241822"/>
          </a:xfrm>
        </p:spPr>
        <p:txBody>
          <a:bodyPr>
            <a:normAutofit/>
          </a:bodyPr>
          <a:lstStyle>
            <a:lvl1pPr marL="0" indent="0" algn="l">
              <a:buNone/>
              <a:defRPr sz="1500" cap="all" baseline="0">
                <a:solidFill>
                  <a:schemeClr val="tx2"/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08133" y="4057651"/>
            <a:ext cx="2057400" cy="273844"/>
          </a:xfrm>
        </p:spPr>
        <p:txBody>
          <a:bodyPr/>
          <a:lstStyle/>
          <a:p>
            <a:fld id="{9AB3A824-1A51-4B26-AD58-A6D8E14F6C04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07318" y="4057651"/>
            <a:ext cx="3843665" cy="273844"/>
          </a:xfrm>
        </p:spPr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422684" y="4057650"/>
            <a:ext cx="578317" cy="273844"/>
          </a:xfrm>
        </p:spPr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4195398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анорамная фотография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3228499"/>
            <a:ext cx="7434266" cy="614516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56058" y="454819"/>
            <a:ext cx="7434266" cy="2474834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40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4" y="3843015"/>
            <a:ext cx="7433144" cy="51185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890642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93" y="457200"/>
            <a:ext cx="7429466" cy="2571750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314700"/>
            <a:ext cx="7428344" cy="1028699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17311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659" y="457200"/>
            <a:ext cx="6977064" cy="2061322"/>
          </a:xfrm>
        </p:spPr>
        <p:txBody>
          <a:bodyPr anchor="ctr"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290484" y="2524168"/>
            <a:ext cx="6564224" cy="411726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3232439"/>
            <a:ext cx="7429502" cy="1117122"/>
          </a:xfrm>
        </p:spPr>
        <p:txBody>
          <a:bodyPr anchor="ctr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677634" y="549295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7903028" y="2073729"/>
            <a:ext cx="457200" cy="43858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895751392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600531"/>
            <a:ext cx="7429501" cy="1883876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23" y="3493241"/>
            <a:ext cx="7428379" cy="855483"/>
          </a:xfrm>
        </p:spPr>
        <p:txBody>
          <a:bodyPr anchor="t">
            <a:normAutofit/>
          </a:bodyPr>
          <a:lstStyle>
            <a:lvl1pPr marL="0" indent="0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632050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ри колонк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7429499" cy="14287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856058" y="2005847"/>
            <a:ext cx="2397674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845939" y="2520197"/>
            <a:ext cx="2406551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86075" y="2008226"/>
            <a:ext cx="2388289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3378160" y="2522576"/>
            <a:ext cx="2396873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332" y="2005847"/>
            <a:ext cx="2396226" cy="51435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5889332" y="2520197"/>
            <a:ext cx="2396226" cy="182320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141450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олбец с тремя рисункам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56059" y="457200"/>
            <a:ext cx="7429499" cy="1428750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856060" y="3303447"/>
            <a:ext cx="239643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856060" y="2000249"/>
            <a:ext cx="2396430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856060" y="3735644"/>
            <a:ext cx="2396430" cy="613382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366790" y="3303447"/>
            <a:ext cx="2400300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366790" y="2000249"/>
            <a:ext cx="2399205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3365695" y="3735643"/>
            <a:ext cx="2400300" cy="607757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889426" y="3303446"/>
            <a:ext cx="2393056" cy="432197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15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889332" y="2000249"/>
            <a:ext cx="2396227" cy="1143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1500" dirty="0"/>
            </a:lvl1pPr>
          </a:lstStyle>
          <a:p>
            <a:pPr marL="0" lvl="0" indent="0">
              <a:buNone/>
            </a:pPr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5889332" y="3735641"/>
            <a:ext cx="2396226" cy="607759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BC1C18-307B-4F68-A007-B5B542270E8D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5352320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57E33E-8B18-4087-B112-809917729534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130710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81801" y="457200"/>
            <a:ext cx="1503758" cy="3886201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6057" y="457200"/>
            <a:ext cx="5811443" cy="3886201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FFE419-2371-464F-8239-3959401C3561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2564772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5586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D162C4-EDD9-4389-A98B-B87ECEA2A816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3819958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1064420"/>
            <a:ext cx="7429500" cy="2139553"/>
          </a:xfrm>
        </p:spPr>
        <p:txBody>
          <a:bodyPr anchor="b">
            <a:normAutofit/>
          </a:bodyPr>
          <a:lstStyle>
            <a:lvl1pPr>
              <a:defRPr sz="27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58" y="3318272"/>
            <a:ext cx="7429500" cy="1031082"/>
          </a:xfrm>
        </p:spPr>
        <p:txBody>
          <a:bodyPr>
            <a:normAutofit/>
          </a:bodyPr>
          <a:lstStyle>
            <a:lvl1pPr marL="0" indent="0">
              <a:buNone/>
              <a:defRPr sz="135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5059C3-6A89-4494-99FF-5A4D6FFD50EB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1965203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6058" y="1687114"/>
            <a:ext cx="3658792" cy="26562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1" y="1687114"/>
            <a:ext cx="3656408" cy="265628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954B2F-12DE-47F5-8894-472B206D2E1E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077071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58" y="464345"/>
            <a:ext cx="7429500" cy="1108471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515" y="1687115"/>
            <a:ext cx="3487337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6058" y="2305048"/>
            <a:ext cx="3658793" cy="203835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0606" y="1687114"/>
            <a:ext cx="3484952" cy="617934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1800" b="0" cap="all" baseline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5048"/>
            <a:ext cx="3656408" cy="2038351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30E46F-7819-4ACF-B48B-48222C2ACC88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630062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AF3416-4057-4DAA-829D-4CA07428D088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682533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1D9284-D300-4297-87F7-E791DCC15DB1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980950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0029" y="457201"/>
            <a:ext cx="2892028" cy="1229913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150" y="444499"/>
            <a:ext cx="4418407" cy="3898901"/>
          </a:xfrm>
        </p:spPr>
        <p:txBody>
          <a:bodyPr anchor="ctr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60029" y="1687114"/>
            <a:ext cx="2892028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525BB-DA17-4BA0-B3C8-3AC3ABC827E6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7713118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6060" y="457200"/>
            <a:ext cx="4450881" cy="1229915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5541" y="457201"/>
            <a:ext cx="2750018" cy="38861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6058" y="1687114"/>
            <a:ext cx="4450883" cy="2656286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6C4C9A-3960-41CF-A4E9-2A8FB932454B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0413525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9144002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0716" y="0"/>
            <a:ext cx="9040416" cy="51435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6060" y="463888"/>
            <a:ext cx="7429499" cy="11089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6060" y="1687115"/>
            <a:ext cx="7429499" cy="26562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592691" y="4412457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BC1C18-307B-4F68-A007-B5B542270E8D}" type="datetimeFigureOut">
              <a:rPr lang="en-US" smtClean="0"/>
              <a:t>8/21/2025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856059" y="4412457"/>
            <a:ext cx="4679482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88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07241" y="4412456"/>
            <a:ext cx="578317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533815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4" r:id="rId1"/>
    <p:sldLayoutId id="2147483665" r:id="rId2"/>
    <p:sldLayoutId id="2147483666" r:id="rId3"/>
    <p:sldLayoutId id="2147483667" r:id="rId4"/>
    <p:sldLayoutId id="2147483668" r:id="rId5"/>
    <p:sldLayoutId id="2147483669" r:id="rId6"/>
    <p:sldLayoutId id="2147483670" r:id="rId7"/>
    <p:sldLayoutId id="2147483671" r:id="rId8"/>
    <p:sldLayoutId id="2147483672" r:id="rId9"/>
    <p:sldLayoutId id="2147483673" r:id="rId10"/>
    <p:sldLayoutId id="2147483674" r:id="rId11"/>
    <p:sldLayoutId id="2147483675" r:id="rId12"/>
    <p:sldLayoutId id="2147483676" r:id="rId13"/>
    <p:sldLayoutId id="2147483677" r:id="rId14"/>
    <p:sldLayoutId id="2147483678" r:id="rId15"/>
    <p:sldLayoutId id="2147483679" r:id="rId16"/>
    <p:sldLayoutId id="2147483680" r:id="rId17"/>
    <p:sldLayoutId id="2147483681" r:id="rId18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7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SzPct val="125000"/>
        <a:buFont typeface="Arial" panose="020B0604020202020204" pitchFamily="34" charset="0"/>
        <a:buChar char="•"/>
        <a:defRPr sz="10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/home/oai/share/3da83fdc-7c0a-4de0-91ff-7e1e83f27f33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047750"/>
            <a:ext cx="4572000" cy="30480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457200" y="1828800"/>
            <a:ext cx="4114800" cy="91440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 algn="l">
              <a:buNone/>
            </a:pPr>
            <a:r>
              <a:rPr lang="en-US" sz="3600" b="1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EDA авиарейсов</a:t>
            </a:r>
            <a:endParaRPr lang="en-US" sz="3600" dirty="0"/>
          </a:p>
        </p:txBody>
      </p:sp>
      <p:sp>
        <p:nvSpPr>
          <p:cNvPr id="4" name="Text 1"/>
          <p:cNvSpPr/>
          <p:nvPr/>
        </p:nvSpPr>
        <p:spPr>
          <a:xfrm>
            <a:off x="457200" y="2926080"/>
            <a:ext cx="4114800" cy="54864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Исследование цен и факторов</a:t>
            </a:r>
            <a:endParaRPr lang="en-US" sz="1200" dirty="0"/>
          </a:p>
        </p:txBody>
      </p:sp>
      <p:sp>
        <p:nvSpPr>
          <p:cNvPr id="5" name="Text 2"/>
          <p:cNvSpPr/>
          <p:nvPr/>
        </p:nvSpPr>
        <p:spPr>
          <a:xfrm>
            <a:off x="457200" y="4297680"/>
            <a:ext cx="4114800" cy="36576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20 августа 2025 г.</a:t>
            </a:r>
            <a:endParaRPr lang="en-US" sz="12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Многомерные взаимосвязи и корреляции</a:t>
            </a:r>
            <a:endParaRPr lang="en-US" sz="2400" dirty="0"/>
          </a:p>
        </p:txBody>
      </p:sp>
      <p:pic>
        <p:nvPicPr>
          <p:cNvPr id="3" name="Image 0" descr="/home/oai/share/report_images/heatmaps_correlation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508760"/>
            <a:ext cx="8229600" cy="22860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457200" y="4206240"/>
            <a:ext cx="8229600" cy="914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Vistara и Air India – лидеры по ценам во всех классах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Дороже всего маршруты из Delhi на юг и восток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Корреляции: цена ↗ с длительностью (0,32) и ↘ с days_left (–0,27)</a:t>
            </a:r>
            <a:endParaRPr lang="en-US" sz="12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Гипотезы и выводы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371600"/>
            <a:ext cx="8686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Бизнес‑класс значительно дороже эконома (в 9–10 раз)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Цена растёт при уменьшении времени до вылета; выгодно бронировать заранее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Прямые рейсы в выборке дешевле пересадочных, поскольку рассматриваются короткие маршруты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Скидки на поздневечерние и ранние рейсы; утренние и вечерние слоты дороже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Авиалинии придерживаются различной ценовой стратегии: Vistara и Air India – премиум, AirAsia – бюджет</a:t>
            </a:r>
            <a:endParaRPr lang="en-US" sz="1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Паспорт данных и подготовка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371600"/>
            <a:ext cx="8686800" cy="320040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300 153 строк и 12 столбцов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Нет пропусков и дубликатов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Проверены диапазоны: duration 0,8–49 ч; days_left 1–49; price 1–123k руб.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Новые признаки: маршрут, nonstop, red_eye</a:t>
            </a:r>
            <a:endParaRPr lang="en-US" sz="12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Распределения числовых признаков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280160"/>
            <a:ext cx="4114800" cy="2926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Цена: правосторонняя асимметрия, медиана ~7,4k руб., 95‑й перцентиль ~42k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Длительность: большинство рейсов 6–17 ч, медиана ~11,3 ч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Дни до вылета: почти равномерно от 1 до 49 дней, медиана 26</a:t>
            </a:r>
            <a:endParaRPr lang="en-US" sz="1200" dirty="0"/>
          </a:p>
        </p:txBody>
      </p:sp>
      <p:pic>
        <p:nvPicPr>
          <p:cNvPr id="4" name="Image 0" descr="/home/oai/share/report_images/hist_numeric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2159000"/>
            <a:ext cx="4206240" cy="1168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Цена: хвосты и лог‑масштаб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280160"/>
            <a:ext cx="4114800" cy="2926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Длинный хвост цен: небольшая доля билетов дороже 40k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Обрезка 1–99 % оставляет медиану почти неизменной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Лог‑масштаб раскрывает структуру распределения</a:t>
            </a:r>
            <a:endParaRPr lang="en-US" sz="1200" dirty="0"/>
          </a:p>
        </p:txBody>
      </p:sp>
      <p:pic>
        <p:nvPicPr>
          <p:cNvPr id="4" name="Image 0" descr="/home/oai/share/report_images/price_log_tri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1992086"/>
            <a:ext cx="4206240" cy="150222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Категориальные признаки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280160"/>
            <a:ext cx="4114800" cy="2926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Vistara – лидер по количеству рейсов (~43 %)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93 % билетов – эконом, 7 % – бизнес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Без пересадок: 55 %, одна пересадка: 38 %, две и более: 7 %</a:t>
            </a:r>
            <a:endParaRPr lang="en-US" sz="1200" dirty="0"/>
          </a:p>
        </p:txBody>
      </p:sp>
      <p:pic>
        <p:nvPicPr>
          <p:cNvPr id="4" name="Image 0" descr="/home/oai/share/report_images/bar_categorie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83200" y="114301"/>
            <a:ext cx="3182620" cy="40919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Цена и основные факторы</a:t>
            </a:r>
            <a:endParaRPr lang="en-US" sz="2400" dirty="0"/>
          </a:p>
        </p:txBody>
      </p:sp>
      <p:sp>
        <p:nvSpPr>
          <p:cNvPr id="3" name="Text 1"/>
          <p:cNvSpPr/>
          <p:nvPr/>
        </p:nvSpPr>
        <p:spPr>
          <a:xfrm>
            <a:off x="457200" y="1280160"/>
            <a:ext cx="4114800" cy="29260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Класс: бизнес дороже эконома в ~9 раз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Пересадки: прямые рейсы дешевле маршрутов с 1+ пересадками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Авиалинии: AirAsia и Indigo – бюджетные, Vistara и Air India – дорогие</a:t>
            </a:r>
            <a:endParaRPr lang="en-US" sz="1200" dirty="0"/>
          </a:p>
        </p:txBody>
      </p:sp>
      <p:pic>
        <p:nvPicPr>
          <p:cNvPr id="4" name="Image 0" descr="/home/oai/share/report_images/price_by_factor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2159000"/>
            <a:ext cx="4206240" cy="11684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Время суток и маршруты</a:t>
            </a:r>
            <a:endParaRPr lang="en-US" sz="2400" dirty="0"/>
          </a:p>
        </p:txBody>
      </p:sp>
      <p:pic>
        <p:nvPicPr>
          <p:cNvPr id="3" name="Image 0" descr="/home/oai/share/report_images/price_by_departure_arriva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42654"/>
            <a:ext cx="4114800" cy="1469571"/>
          </a:xfrm>
          <a:prstGeom prst="rect">
            <a:avLst/>
          </a:prstGeom>
        </p:spPr>
      </p:pic>
      <p:pic>
        <p:nvPicPr>
          <p:cNvPr id="4" name="Image 1" descr="/home/oai/share/report_images/price_by_route_top10.png"/>
          <p:cNvPicPr>
            <a:picLocks noChangeAspect="1"/>
          </p:cNvPicPr>
          <p:nvPr/>
        </p:nvPicPr>
        <p:blipFill>
          <a:blip r:embed="rId4"/>
          <a:srcRect l="16518" r="16518"/>
          <a:stretch/>
        </p:blipFill>
        <p:spPr>
          <a:xfrm>
            <a:off x="4572000" y="1280160"/>
            <a:ext cx="4114800" cy="21945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57200" y="3657600"/>
            <a:ext cx="868680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Утренние и ночные рейсы дороже; поздняя ночь – дешевле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Вечерние прилёты особенно дорогие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Самые дорогие направления: Delhi→Bangalore, Delhi→Kolkata; самые дешёвые: Mumbai→Bangalore, Chennai→Hyderabad</a:t>
            </a:r>
            <a:endParaRPr lang="en-US" sz="12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Влияние времени бронирования</a:t>
            </a:r>
            <a:endParaRPr lang="en-US" sz="2400" dirty="0"/>
          </a:p>
        </p:txBody>
      </p:sp>
      <p:pic>
        <p:nvPicPr>
          <p:cNvPr id="3" name="Image 0" descr="/home/oai/share/report_images/scatter_days_pric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1642654"/>
            <a:ext cx="4114800" cy="1469571"/>
          </a:xfrm>
          <a:prstGeom prst="rect">
            <a:avLst/>
          </a:prstGeom>
        </p:spPr>
      </p:pic>
      <p:pic>
        <p:nvPicPr>
          <p:cNvPr id="4" name="Image 1" descr="/home/oai/share/report_images/price_bin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642654"/>
            <a:ext cx="4114800" cy="146957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57200" y="3657600"/>
            <a:ext cx="868680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Цена растёт при уменьшении дней до вылета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Бронирование &gt;14 дней позволяет сэкономить до 60 %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Разница между классами и пересадками сохраняется во всех интервалах</a:t>
            </a:r>
            <a:endParaRPr lang="en-US" sz="12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274320" y="274320"/>
            <a:ext cx="8595360" cy="502920"/>
          </a:xfrm>
          <a:prstGeom prst="rect">
            <a:avLst/>
          </a:prstGeom>
          <a:noFill/>
          <a:ln/>
        </p:spPr>
        <p:txBody>
          <a:bodyPr wrap="square" rtlCol="0" anchor="ctr"/>
          <a:lstStyle/>
          <a:p>
            <a:pPr marL="0" indent="0">
              <a:buNone/>
            </a:pPr>
            <a:r>
              <a:rPr lang="en-US" sz="24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Длительность и пересадки</a:t>
            </a:r>
            <a:endParaRPr lang="en-US" sz="2400" dirty="0"/>
          </a:p>
        </p:txBody>
      </p:sp>
      <p:pic>
        <p:nvPicPr>
          <p:cNvPr id="3" name="Image 0" descr="/home/oai/share/report_images/duration_vs_price.png"/>
          <p:cNvPicPr>
            <a:picLocks noChangeAspect="1"/>
          </p:cNvPicPr>
          <p:nvPr/>
        </p:nvPicPr>
        <p:blipFill>
          <a:blip r:embed="rId3"/>
          <a:srcRect l="3125" r="3125"/>
          <a:stretch/>
        </p:blipFill>
        <p:spPr>
          <a:xfrm>
            <a:off x="457200" y="1280160"/>
            <a:ext cx="4114800" cy="2194560"/>
          </a:xfrm>
          <a:prstGeom prst="rect">
            <a:avLst/>
          </a:prstGeom>
        </p:spPr>
      </p:pic>
      <p:pic>
        <p:nvPicPr>
          <p:cNvPr id="4" name="Image 1" descr="/home/oai/share/report_images/price_by_stops_class.png"/>
          <p:cNvPicPr>
            <a:picLocks noChangeAspect="1"/>
          </p:cNvPicPr>
          <p:nvPr/>
        </p:nvPicPr>
        <p:blipFill>
          <a:blip r:embed="rId4"/>
          <a:srcRect t="7333" b="7333"/>
          <a:stretch/>
        </p:blipFill>
        <p:spPr>
          <a:xfrm>
            <a:off x="4572000" y="1280160"/>
            <a:ext cx="4114800" cy="219456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57200" y="3657600"/>
            <a:ext cx="8686800" cy="12801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Длительные рейсы дороже, особенно с пересадками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Прямые рейсы короче и дешевле</a:t>
            </a:r>
            <a:endParaRPr lang="en-US" sz="1200" dirty="0"/>
          </a:p>
          <a:p>
            <a:pPr marL="190500" indent="-190500">
              <a:spcAft>
                <a:spcPts val="360"/>
              </a:spcAft>
              <a:buSzPct val="100000"/>
              <a:buChar char="•"/>
            </a:pPr>
            <a:r>
              <a:rPr lang="en-US" sz="1200" dirty="0">
                <a:solidFill>
                  <a:srgbClr val="030A18"/>
                </a:solidFill>
                <a:latin typeface="Arial" pitchFamily="34" charset="0"/>
                <a:ea typeface="Arial" pitchFamily="34" charset="-122"/>
                <a:cs typeface="Arial" pitchFamily="34" charset="-120"/>
              </a:rPr>
              <a:t>Разрыв между классами максимален для прямых рейсов</a:t>
            </a:r>
            <a:endParaRPr lang="en-US" sz="12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Контур">
  <a:themeElements>
    <a:clrScheme name="Контур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Контур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Контур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TM04033919[[fn=Контур]]</Template>
  <TotalTime>15</TotalTime>
  <Words>404</Words>
  <Application>Microsoft Office PowerPoint</Application>
  <PresentationFormat>Экран (16:9)</PresentationFormat>
  <Paragraphs>57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Tw Cen MT</vt:lpstr>
      <vt:lpstr>Контур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Чигиринцев Максим -</cp:lastModifiedBy>
  <cp:revision>2</cp:revision>
  <dcterms:created xsi:type="dcterms:W3CDTF">2025-08-20T14:32:10Z</dcterms:created>
  <dcterms:modified xsi:type="dcterms:W3CDTF">2025-08-20T19:36:21Z</dcterms:modified>
</cp:coreProperties>
</file>